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D6A88-5B0E-46A6-A558-D745EED15BCE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2272A-16CA-4656-98F0-41D86A11213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9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2272A-16CA-4656-98F0-41D86A11213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D7B975-B79B-464F-8E99-A7E1AEEB3D35}" type="datetimeFigureOut">
              <a:rPr lang="cs-CZ" smtClean="0"/>
              <a:pPr/>
              <a:t>1.5.2018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932138-3CDF-4881-B123-470BD7AC57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676399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rgbClr val="FFC000"/>
                </a:solidFill>
              </a:rPr>
              <a:t>OBVOD A OBSAH SLOŽITĚJŠÍCH OBRAZCŮ</a:t>
            </a:r>
            <a:endParaRPr lang="cs-CZ" b="1" dirty="0">
              <a:solidFill>
                <a:srgbClr val="FFC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Vyvození a procvičení učiva </a:t>
            </a:r>
          </a:p>
          <a:p>
            <a:pPr algn="ctr"/>
            <a:r>
              <a:rPr lang="cs-CZ" dirty="0"/>
              <a:t>ž</a:t>
            </a:r>
            <a:r>
              <a:rPr lang="cs-CZ" dirty="0" smtClean="0"/>
              <a:t>ák dokáže rozdělit složitější obrazce na čtverce a obdélníky a vypočítat jejich obsah; nachází v realitě jejich reprezentaci</a:t>
            </a:r>
          </a:p>
          <a:p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Autor: Mgr. Michaela Suchardová</a:t>
            </a:r>
          </a:p>
        </p:txBody>
      </p:sp>
      <p:pic>
        <p:nvPicPr>
          <p:cNvPr id="4" name="Obrázek 3" descr="opvk_hor_zakladni_logolink_bar_c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548680"/>
            <a:ext cx="5407152" cy="1045464"/>
          </a:xfrm>
          <a:prstGeom prst="rect">
            <a:avLst/>
          </a:prstGeom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9512" y="6237312"/>
            <a:ext cx="6551241" cy="535757"/>
          </a:xfrm>
        </p:spPr>
        <p:txBody>
          <a:bodyPr/>
          <a:lstStyle/>
          <a:p>
            <a:r>
              <a:rPr lang="cs-CZ" smtClean="0"/>
              <a:t>Autorem materiálu a všech jeho částí, není-li uvedeno jinak, je Mgr. Michaela Suchardová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r>
              <a:rPr lang="cs-CZ" sz="1600" dirty="0"/>
              <a:t>Anotace </a:t>
            </a:r>
          </a:p>
          <a:p>
            <a:pPr marL="109728" indent="0">
              <a:buNone/>
            </a:pPr>
            <a:r>
              <a:rPr lang="cs-CZ" sz="1600" dirty="0"/>
              <a:t>Název projektu – OP VK1.4 46750495</a:t>
            </a:r>
          </a:p>
          <a:p>
            <a:pPr marL="109728" indent="0">
              <a:buNone/>
            </a:pPr>
            <a:r>
              <a:rPr lang="cs-CZ" sz="1600" dirty="0"/>
              <a:t>Číslo projektu – CZ.1.07/1.4.00/21.0704</a:t>
            </a:r>
          </a:p>
          <a:p>
            <a:pPr marL="109728" indent="0">
              <a:buNone/>
            </a:pPr>
            <a:r>
              <a:rPr lang="cs-CZ" sz="1600" dirty="0"/>
              <a:t>Šablona III/2 Inovace a zkvalitnění výuky prostřednictvím ICT</a:t>
            </a:r>
            <a:br>
              <a:rPr lang="cs-CZ" sz="1600" dirty="0"/>
            </a:br>
            <a:r>
              <a:rPr lang="cs-CZ" sz="1600" dirty="0"/>
              <a:t>Jazyk  - čeština </a:t>
            </a:r>
            <a:br>
              <a:rPr lang="cs-CZ" sz="1600" dirty="0"/>
            </a:br>
            <a:r>
              <a:rPr lang="cs-CZ" sz="1600" dirty="0"/>
              <a:t>Očekávaný výstup – žák vyvodí pojem obsahu ve čtvercové </a:t>
            </a:r>
            <a:r>
              <a:rPr lang="cs-CZ" sz="1600" dirty="0" smtClean="0"/>
              <a:t>síti; rozloží složitější obrazce na čtverce a obdélníky a vypočítá </a:t>
            </a:r>
            <a:r>
              <a:rPr lang="cs-CZ" sz="1600" smtClean="0"/>
              <a:t>jejich obsah; </a:t>
            </a:r>
            <a:r>
              <a:rPr lang="cs-CZ" sz="1600" dirty="0"/>
              <a:t>nachází v realitě jejich reprezentaci</a:t>
            </a:r>
            <a:br>
              <a:rPr lang="cs-CZ" sz="1600" dirty="0"/>
            </a:br>
            <a:r>
              <a:rPr lang="cs-CZ" sz="1600" dirty="0"/>
              <a:t>Klíčová slova  -  obsah, čtvereční jednotka</a:t>
            </a:r>
            <a:br>
              <a:rPr lang="cs-CZ" sz="1600" dirty="0"/>
            </a:br>
            <a:r>
              <a:rPr lang="cs-CZ" sz="1600" dirty="0"/>
              <a:t>Druh učebního materiálu - prezentace </a:t>
            </a:r>
            <a:br>
              <a:rPr lang="cs-CZ" sz="1600" dirty="0"/>
            </a:br>
            <a:r>
              <a:rPr lang="cs-CZ" sz="1600" dirty="0"/>
              <a:t>Druh interaktivity - výklad </a:t>
            </a:r>
            <a:br>
              <a:rPr lang="cs-CZ" sz="1600" dirty="0"/>
            </a:br>
            <a:r>
              <a:rPr lang="cs-CZ" sz="1600" dirty="0"/>
              <a:t>Cílová skupina -  žák </a:t>
            </a:r>
            <a:br>
              <a:rPr lang="cs-CZ" sz="1600" dirty="0"/>
            </a:br>
            <a:r>
              <a:rPr lang="cs-CZ" sz="1600" dirty="0"/>
              <a:t>Stupeň a typ vzdělávání - základní vzdělávání – první stupeň – druhé období </a:t>
            </a:r>
            <a:br>
              <a:rPr lang="cs-CZ" sz="1600" dirty="0"/>
            </a:br>
            <a:r>
              <a:rPr lang="cs-CZ" sz="1600" dirty="0"/>
              <a:t>Typická věková skupina - 9 - 12 let</a:t>
            </a:r>
            <a:br>
              <a:rPr lang="cs-CZ" sz="1600" dirty="0"/>
            </a:br>
            <a:r>
              <a:rPr lang="cs-CZ" sz="1600" dirty="0"/>
              <a:t> Celková velikost – </a:t>
            </a:r>
            <a:r>
              <a:rPr lang="cs-CZ" sz="1600" dirty="0" smtClean="0"/>
              <a:t>203 </a:t>
            </a:r>
            <a:r>
              <a:rPr lang="cs-CZ" sz="1600" dirty="0"/>
              <a:t>kB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14106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08357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Při počítání obvodu složitějších útvarů, postupujeme stejně jako u nepravidelného trojúhelníku. Stačí všechny strany sečíst. Výsledné číslo je obvodem daného obrazce.</a:t>
            </a:r>
          </a:p>
          <a:p>
            <a:pPr marL="109728" indent="0"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</a:rPr>
              <a:t>Obvod složitějších obrazců</a:t>
            </a: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65733" y="2244592"/>
            <a:ext cx="2999242" cy="400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364088" y="594928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 rot="5400000">
            <a:off x="7060923" y="4252446"/>
            <a:ext cx="158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 cm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660232" y="256329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cm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508104" y="34290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427984" y="2563295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cm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 rot="16200000">
            <a:off x="3667735" y="3645024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 cm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022850" y="4834723"/>
            <a:ext cx="1142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 cm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 rot="16200000">
            <a:off x="3278613" y="5019390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cm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293262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</a:t>
            </a:r>
            <a:r>
              <a:rPr lang="cs-CZ" dirty="0" smtClean="0"/>
              <a:t> =8 +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187624" y="2932627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6+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657101" y="293262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+ 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125152" y="2932627"/>
            <a:ext cx="574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  <a:r>
              <a:rPr lang="cs-CZ" dirty="0" smtClean="0"/>
              <a:t>+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607425" y="2932627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2+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827584" y="330195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+4+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457654" y="3301959"/>
            <a:ext cx="682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1+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911169" y="33019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23528" y="379833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 = 28 cm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822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9"/>
            <a:ext cx="8507288" cy="86755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Vypočítej obvod chodby, jejíž plánek vidíš na obrázku. Kolik latí musíš koupit na olemování celé chodby, když jedna lať měří 3 m?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Obvod složitějších obrazců</a:t>
            </a:r>
          </a:p>
        </p:txBody>
      </p:sp>
      <p:cxnSp>
        <p:nvCxnSpPr>
          <p:cNvPr id="12" name="Pravoúhlá spojnice 11"/>
          <p:cNvCxnSpPr/>
          <p:nvPr/>
        </p:nvCxnSpPr>
        <p:spPr>
          <a:xfrm>
            <a:off x="4067944" y="2924944"/>
            <a:ext cx="2520280" cy="7200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ravoúhlá spojnice 13"/>
          <p:cNvCxnSpPr/>
          <p:nvPr/>
        </p:nvCxnSpPr>
        <p:spPr>
          <a:xfrm rot="16200000" flipH="1">
            <a:off x="3599892" y="3392996"/>
            <a:ext cx="1440160" cy="5040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avoúhlá spojnice 15"/>
          <p:cNvCxnSpPr/>
          <p:nvPr/>
        </p:nvCxnSpPr>
        <p:spPr>
          <a:xfrm>
            <a:off x="4572000" y="4365104"/>
            <a:ext cx="4176464" cy="43204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588224" y="3645024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8748464" y="3645024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652277" y="2618886"/>
            <a:ext cx="540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   4 m</a:t>
            </a:r>
          </a:p>
          <a:p>
            <a:endParaRPr lang="cs-CZ" dirty="0"/>
          </a:p>
          <a:p>
            <a:r>
              <a:rPr lang="cs-CZ" dirty="0" smtClean="0"/>
              <a:t>                                 10 m</a:t>
            </a:r>
          </a:p>
          <a:p>
            <a:endParaRPr lang="cs-CZ" dirty="0"/>
          </a:p>
          <a:p>
            <a:r>
              <a:rPr lang="cs-CZ" dirty="0" smtClean="0"/>
              <a:t>     1 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6 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7 m</a:t>
            </a:r>
          </a:p>
        </p:txBody>
      </p:sp>
      <p:sp>
        <p:nvSpPr>
          <p:cNvPr id="22" name="TextovéPole 21"/>
          <p:cNvSpPr txBox="1"/>
          <p:nvPr/>
        </p:nvSpPr>
        <p:spPr>
          <a:xfrm rot="5400000">
            <a:off x="3527403" y="3109976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m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 rot="5400000">
            <a:off x="4447126" y="3726882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m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 rot="5400000">
            <a:off x="6541903" y="4318987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 m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 rot="5400000">
            <a:off x="8211033" y="3925388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 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9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Pokud složitější útvar nakreslíme do čtvercové sítě, je výpočet obsahu roven počtu políček čtvercové sítě. 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</a:rPr>
              <a:t>Obsah </a:t>
            </a:r>
            <a:r>
              <a:rPr lang="cs-CZ" sz="2800" dirty="0">
                <a:solidFill>
                  <a:srgbClr val="FF0000"/>
                </a:solidFill>
              </a:rPr>
              <a:t>složitějších obrazců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65733" y="2244592"/>
            <a:ext cx="2999242" cy="400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67544" y="2564904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Jaký je obsah obrazce,</a:t>
            </a:r>
          </a:p>
          <a:p>
            <a:r>
              <a:rPr lang="cs-CZ" dirty="0" smtClean="0"/>
              <a:t>Když oko sítě má rozměry 1cm x 1 cm ?</a:t>
            </a:r>
          </a:p>
          <a:p>
            <a:endParaRPr lang="cs-CZ" dirty="0"/>
          </a:p>
          <a:p>
            <a:r>
              <a:rPr lang="cs-CZ" dirty="0" smtClean="0"/>
              <a:t>S =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862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57952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Jak zjistíme obsah obrazce bez čtvercové sítě?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Obsah složitějších obrazců</a:t>
            </a:r>
          </a:p>
        </p:txBody>
      </p:sp>
      <p:cxnSp>
        <p:nvCxnSpPr>
          <p:cNvPr id="4" name="Pravoúhlá spojnice 3"/>
          <p:cNvCxnSpPr/>
          <p:nvPr/>
        </p:nvCxnSpPr>
        <p:spPr>
          <a:xfrm>
            <a:off x="4067944" y="2924944"/>
            <a:ext cx="2520280" cy="7200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ravoúhlá spojnice 4"/>
          <p:cNvCxnSpPr/>
          <p:nvPr/>
        </p:nvCxnSpPr>
        <p:spPr>
          <a:xfrm rot="16200000" flipH="1">
            <a:off x="3599892" y="3392996"/>
            <a:ext cx="1440160" cy="5040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ravoúhlá spojnice 5"/>
          <p:cNvCxnSpPr/>
          <p:nvPr/>
        </p:nvCxnSpPr>
        <p:spPr>
          <a:xfrm>
            <a:off x="4572000" y="4365104"/>
            <a:ext cx="4176464" cy="43204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8748464" y="3645024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588224" y="3645024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3652277" y="2618886"/>
            <a:ext cx="540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   4 m</a:t>
            </a:r>
          </a:p>
          <a:p>
            <a:endParaRPr lang="cs-CZ" dirty="0"/>
          </a:p>
          <a:p>
            <a:r>
              <a:rPr lang="cs-CZ" dirty="0" smtClean="0"/>
              <a:t>                                 10 m</a:t>
            </a:r>
          </a:p>
          <a:p>
            <a:endParaRPr lang="cs-CZ" dirty="0"/>
          </a:p>
          <a:p>
            <a:r>
              <a:rPr lang="cs-CZ" dirty="0" smtClean="0"/>
              <a:t>     1 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6 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7 m</a:t>
            </a:r>
          </a:p>
        </p:txBody>
      </p:sp>
      <p:sp>
        <p:nvSpPr>
          <p:cNvPr id="11" name="TextovéPole 10"/>
          <p:cNvSpPr txBox="1"/>
          <p:nvPr/>
        </p:nvSpPr>
        <p:spPr>
          <a:xfrm rot="5400000">
            <a:off x="3559242" y="3100318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m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 rot="5400000">
            <a:off x="4447126" y="3844463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 m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 rot="5400000">
            <a:off x="6548086" y="4304937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 m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11560" y="1916832"/>
            <a:ext cx="643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Musíme si obrazec rozdělit na takové části, u kterých umíme obsah vypočítat.</a:t>
            </a:r>
            <a:endParaRPr lang="cs-CZ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4572000" y="3645024"/>
            <a:ext cx="7560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672960" y="4365104"/>
            <a:ext cx="207550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4088912" y="3100318"/>
                <a:ext cx="12415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rgbClr val="00B050"/>
                    </a:solidFill>
                  </a:rPr>
                  <a:t> = 2 . 4</a:t>
                </a:r>
                <a:endParaRPr lang="cs-CZ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912" y="3100318"/>
                <a:ext cx="1241558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6667" r="-3448" b="-28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6156176" y="3911547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rgbClr val="FF0000"/>
                    </a:solidFill>
                  </a:rPr>
                  <a:t> = 13 . 2</a:t>
                </a:r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911547"/>
                <a:ext cx="180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6667" b="-28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7056276" y="4489603"/>
                <a:ext cx="16921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rgbClr val="00B0F0"/>
                    </a:solidFill>
                  </a:rPr>
                  <a:t> = 7 . 1</a:t>
                </a:r>
                <a:endParaRPr lang="cs-CZ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276" y="4489603"/>
                <a:ext cx="1692188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323528" y="4029129"/>
                <a:ext cx="3729921" cy="946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S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r>
                  <a:rPr lang="cs-CZ" dirty="0" smtClean="0"/>
                  <a:t>S = 8 + 26 + 7</a:t>
                </a:r>
              </a:p>
              <a:p>
                <a:r>
                  <a:rPr lang="cs-CZ" dirty="0" smtClean="0"/>
                  <a:t>S = 41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29129"/>
                <a:ext cx="3729921" cy="946991"/>
              </a:xfrm>
              <a:prstGeom prst="rect">
                <a:avLst/>
              </a:prstGeom>
              <a:blipFill rotWithShape="1">
                <a:blip r:embed="rId5"/>
                <a:stretch>
                  <a:fillRect l="-1307" t="-2581" b="-77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ovéPole 22"/>
          <p:cNvSpPr txBox="1"/>
          <p:nvPr/>
        </p:nvSpPr>
        <p:spPr>
          <a:xfrm>
            <a:off x="1979712" y="580526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Můžeš rozdělit obrazec jiným způsobem?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83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Vypočítej obsah chodby nakreslené na plánku.</a:t>
            </a:r>
          </a:p>
          <a:p>
            <a:pPr marL="109728" indent="0"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Obsah složitějších obrazců</a:t>
            </a:r>
          </a:p>
        </p:txBody>
      </p:sp>
      <p:cxnSp>
        <p:nvCxnSpPr>
          <p:cNvPr id="5" name="Pravoúhlá spojnice 4"/>
          <p:cNvCxnSpPr/>
          <p:nvPr/>
        </p:nvCxnSpPr>
        <p:spPr>
          <a:xfrm>
            <a:off x="4067944" y="2852936"/>
            <a:ext cx="2448272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067944" y="2852936"/>
            <a:ext cx="19147" cy="957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ravoúhlá spojnice 12"/>
          <p:cNvCxnSpPr/>
          <p:nvPr/>
        </p:nvCxnSpPr>
        <p:spPr>
          <a:xfrm>
            <a:off x="4067944" y="3810000"/>
            <a:ext cx="1204989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5272933" y="4724400"/>
            <a:ext cx="12432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6516216" y="3767336"/>
            <a:ext cx="0" cy="957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671900" y="2483604"/>
            <a:ext cx="32403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           14 m</a:t>
            </a:r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r>
              <a:rPr lang="cs-CZ" sz="1400" dirty="0"/>
              <a:t> </a:t>
            </a:r>
            <a:r>
              <a:rPr lang="cs-CZ" sz="1400" dirty="0" smtClean="0"/>
              <a:t>        7 m               21 m</a:t>
            </a:r>
          </a:p>
          <a:p>
            <a:endParaRPr lang="cs-CZ" sz="1400" dirty="0"/>
          </a:p>
          <a:p>
            <a:r>
              <a:rPr lang="cs-CZ" sz="1400" dirty="0" smtClean="0"/>
              <a:t>            </a:t>
            </a:r>
          </a:p>
          <a:p>
            <a:endParaRPr lang="cs-CZ" sz="1400" dirty="0"/>
          </a:p>
          <a:p>
            <a:r>
              <a:rPr lang="cs-CZ" sz="1400" dirty="0" smtClean="0"/>
              <a:t>                    28 m</a:t>
            </a:r>
            <a:endParaRPr lang="cs-CZ" sz="1400" dirty="0"/>
          </a:p>
        </p:txBody>
      </p:sp>
      <p:sp>
        <p:nvSpPr>
          <p:cNvPr id="21" name="TextovéPole 20"/>
          <p:cNvSpPr txBox="1"/>
          <p:nvPr/>
        </p:nvSpPr>
        <p:spPr>
          <a:xfrm rot="16200000">
            <a:off x="3595699" y="3177579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10 m</a:t>
            </a:r>
            <a:endParaRPr lang="cs-CZ" sz="1400" dirty="0"/>
          </a:p>
        </p:txBody>
      </p:sp>
      <p:sp>
        <p:nvSpPr>
          <p:cNvPr id="22" name="TextovéPole 21"/>
          <p:cNvSpPr txBox="1"/>
          <p:nvPr/>
        </p:nvSpPr>
        <p:spPr>
          <a:xfrm rot="16200000">
            <a:off x="4198193" y="4113311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10 m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53416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235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000" dirty="0" smtClean="0"/>
              <a:t>Strýc si vybírá zahradu. Chce koupit tu největší. Která to bude? Kolik zaplatí za oplocení, když 10 m ho bude stát 260 Kč?</a:t>
            </a:r>
          </a:p>
          <a:p>
            <a:pPr marL="109728" indent="0">
              <a:buNone/>
            </a:pPr>
            <a:endParaRPr lang="cs-CZ" sz="2000" dirty="0"/>
          </a:p>
          <a:p>
            <a:pPr marL="109728" indent="0"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Obsah složitějších obrazců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782" y="2543175"/>
            <a:ext cx="2135343" cy="146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72" y="2543175"/>
            <a:ext cx="2059220" cy="146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528" y="2543175"/>
            <a:ext cx="1893937" cy="189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07504" y="2335981"/>
            <a:ext cx="8388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                                  12 m                                       40 m                                            30 m</a:t>
            </a:r>
          </a:p>
          <a:p>
            <a:endParaRPr lang="cs-CZ" sz="1200" dirty="0"/>
          </a:p>
          <a:p>
            <a:r>
              <a:rPr lang="cs-CZ" sz="1200" dirty="0" smtClean="0"/>
              <a:t>            28 m  </a:t>
            </a:r>
          </a:p>
          <a:p>
            <a:endParaRPr lang="cs-CZ" sz="1200" dirty="0"/>
          </a:p>
          <a:p>
            <a:r>
              <a:rPr lang="cs-CZ" sz="1200" dirty="0" smtClean="0"/>
              <a:t>                                     </a:t>
            </a:r>
          </a:p>
          <a:p>
            <a:r>
              <a:rPr lang="cs-CZ" sz="1200" dirty="0" smtClean="0"/>
              <a:t>                                                                                                </a:t>
            </a:r>
          </a:p>
          <a:p>
            <a:r>
              <a:rPr lang="cs-CZ" sz="1200" dirty="0"/>
              <a:t> </a:t>
            </a:r>
            <a:r>
              <a:rPr lang="cs-CZ" sz="1200" dirty="0" smtClean="0"/>
              <a:t>                                                                                        </a:t>
            </a:r>
          </a:p>
          <a:p>
            <a:r>
              <a:rPr lang="cs-CZ" sz="1200" dirty="0"/>
              <a:t> </a:t>
            </a:r>
            <a:r>
              <a:rPr lang="cs-CZ" sz="1200" dirty="0" smtClean="0"/>
              <a:t>                                                                                                                               20 m</a:t>
            </a:r>
          </a:p>
          <a:p>
            <a:endParaRPr lang="cs-CZ" sz="1200" dirty="0"/>
          </a:p>
          <a:p>
            <a:r>
              <a:rPr lang="cs-CZ" sz="1200" dirty="0" smtClean="0"/>
              <a:t>                                                                     20 m</a:t>
            </a:r>
          </a:p>
          <a:p>
            <a:endParaRPr lang="cs-CZ" sz="1200" dirty="0"/>
          </a:p>
          <a:p>
            <a:r>
              <a:rPr lang="cs-CZ" sz="1200" dirty="0" smtClean="0"/>
              <a:t>                                 </a:t>
            </a:r>
            <a:endParaRPr lang="cs-CZ" sz="1200" dirty="0"/>
          </a:p>
        </p:txBody>
      </p:sp>
      <p:sp>
        <p:nvSpPr>
          <p:cNvPr id="7" name="TextovéPole 6"/>
          <p:cNvSpPr txBox="1"/>
          <p:nvPr/>
        </p:nvSpPr>
        <p:spPr>
          <a:xfrm rot="16200000">
            <a:off x="5485732" y="2987822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20 m</a:t>
            </a:r>
            <a:endParaRPr lang="cs-CZ" sz="1200" dirty="0"/>
          </a:p>
        </p:txBody>
      </p:sp>
      <p:sp>
        <p:nvSpPr>
          <p:cNvPr id="8" name="TextovéPole 7"/>
          <p:cNvSpPr txBox="1"/>
          <p:nvPr/>
        </p:nvSpPr>
        <p:spPr>
          <a:xfrm rot="16200000">
            <a:off x="2630986" y="3135619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25 m</a:t>
            </a:r>
            <a:endParaRPr lang="cs-CZ" sz="1200" dirty="0"/>
          </a:p>
        </p:txBody>
      </p:sp>
      <p:sp>
        <p:nvSpPr>
          <p:cNvPr id="9" name="TextovéPole 8"/>
          <p:cNvSpPr txBox="1"/>
          <p:nvPr/>
        </p:nvSpPr>
        <p:spPr>
          <a:xfrm rot="16200000">
            <a:off x="5043327" y="2760776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12 m</a:t>
            </a:r>
            <a:endParaRPr lang="cs-CZ" sz="1200" dirty="0"/>
          </a:p>
        </p:txBody>
      </p:sp>
      <p:sp>
        <p:nvSpPr>
          <p:cNvPr id="10" name="TextovéPole 9"/>
          <p:cNvSpPr txBox="1"/>
          <p:nvPr/>
        </p:nvSpPr>
        <p:spPr>
          <a:xfrm rot="16200000">
            <a:off x="-58279" y="3274118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20 m</a:t>
            </a:r>
            <a:endParaRPr lang="cs-CZ" sz="1200" dirty="0"/>
          </a:p>
        </p:txBody>
      </p:sp>
      <p:sp>
        <p:nvSpPr>
          <p:cNvPr id="11" name="TextovéPole 10"/>
          <p:cNvSpPr txBox="1"/>
          <p:nvPr/>
        </p:nvSpPr>
        <p:spPr>
          <a:xfrm rot="16200000">
            <a:off x="6524529" y="3866564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10 m</a:t>
            </a:r>
            <a:endParaRPr lang="cs-CZ" sz="1200" dirty="0"/>
          </a:p>
        </p:txBody>
      </p:sp>
      <p:sp>
        <p:nvSpPr>
          <p:cNvPr id="12" name="TextovéPole 11"/>
          <p:cNvSpPr txBox="1"/>
          <p:nvPr/>
        </p:nvSpPr>
        <p:spPr>
          <a:xfrm rot="16200000">
            <a:off x="2077095" y="3013148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25 m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6613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388</TotalTime>
  <Words>363</Words>
  <Application>Microsoft Office PowerPoint</Application>
  <PresentationFormat>Předvádění na obrazovce (4:3)</PresentationFormat>
  <Paragraphs>106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Calibri</vt:lpstr>
      <vt:lpstr>Cambria Math</vt:lpstr>
      <vt:lpstr>Lucida Sans Unicode</vt:lpstr>
      <vt:lpstr>Verdana</vt:lpstr>
      <vt:lpstr>Wingdings 2</vt:lpstr>
      <vt:lpstr>Wingdings 3</vt:lpstr>
      <vt:lpstr>Shluk</vt:lpstr>
      <vt:lpstr>OBVOD A OBSAH SLOŽITĚJŠÍCH OBRAZCŮ</vt:lpstr>
      <vt:lpstr>Prezentace aplikace PowerPoint</vt:lpstr>
      <vt:lpstr>Obvod složitějších obrazců</vt:lpstr>
      <vt:lpstr>Obvod složitějších obrazců</vt:lpstr>
      <vt:lpstr>Obsah složitějších obrazců</vt:lpstr>
      <vt:lpstr>Obsah složitějších obrazců</vt:lpstr>
      <vt:lpstr>Obsah složitějších obrazců</vt:lpstr>
      <vt:lpstr>Obsah složitějších obrazců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GRAFICKÝ SOUTĚŽ A ROZDÍL ÚSEČEK</dc:title>
  <dc:creator>Michaela Suchardová</dc:creator>
  <cp:lastModifiedBy>Gigathlon2</cp:lastModifiedBy>
  <cp:revision>56</cp:revision>
  <dcterms:created xsi:type="dcterms:W3CDTF">2011-03-07T19:12:43Z</dcterms:created>
  <dcterms:modified xsi:type="dcterms:W3CDTF">2018-05-01T12:00:50Z</dcterms:modified>
</cp:coreProperties>
</file>